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media/image1.png" ContentType="image/png"/>
  <Override PartName="/ppt/media/image2.png" ContentType="image/png"/>
  <Override PartName="/ppt/media/media3.mp4" ContentType="video/mp4"/>
  <Override PartName="/ppt/media/image4.png" ContentType="image/png"/>
  <Override PartName="/ppt/media/media5.mp4" ContentType="video/mp4"/>
  <Override PartName="/ppt/media/image6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B7620C-B05D-4E5B-9650-1A7D18A3AFB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8595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1261800" y="4101480"/>
            <a:ext cx="8595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F23E017-BEEA-44FB-8B81-8C13C0AB302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66604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261800" y="410148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666040" y="410148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FF75B4F-186E-407A-BCB2-536CC5A2480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167720" y="182880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7074000" y="182880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1261800" y="410148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167720" y="410148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7074000" y="410148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E8A1328-9D6E-4207-B25E-6F4EEC7E617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F62AA44-2A59-48AE-A3AF-1F0BCD066CB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1261800" y="1828800"/>
            <a:ext cx="8595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15C5624-237B-4FC7-A039-D423BFD4D91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8595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EDA033E-1547-4584-B39D-210F38339B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4194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666040" y="1828800"/>
            <a:ext cx="4194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70BB8B1-201A-487C-837C-D5F89E2C83D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E4784BA-B234-47DD-80E0-ADB6CECAC7A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261800" y="365760"/>
            <a:ext cx="969228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FCDDA92-DFD0-4EA1-8D46-AD7A49DFEA3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666040" y="1828800"/>
            <a:ext cx="4194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1261800" y="410148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846FCFC-9B15-47B3-9079-08371B16137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261800" y="1828800"/>
            <a:ext cx="8595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B1EAABD-8AE6-4DA2-8C0F-99F53FB377F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4194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66604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666040" y="410148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7DAAB9C-4440-4509-906F-8CF659A7703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66604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1261800" y="4101480"/>
            <a:ext cx="8595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8E7A35C-2829-4D81-9424-19F665BB35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8595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1261800" y="4101480"/>
            <a:ext cx="8595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8A1C168-F81D-4416-879D-74BE13C6C0F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566604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1261800" y="410148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5666040" y="410148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E6DDFB5-46AE-416D-9D3A-67E6BE46943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167720" y="182880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7074000" y="182880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1261800" y="410148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167720" y="410148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7074000" y="410148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EE0500D-40A3-42E3-803C-A1108BA459A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8595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D058B3-4B38-4992-8525-6F2EBFDF47B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4194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666040" y="1828800"/>
            <a:ext cx="4194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AC8AAF1-5074-4CAA-A2BF-C4BDFF55512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6A7DB27-993A-4D43-BCC9-0BE1711EAFC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261800" y="365760"/>
            <a:ext cx="969228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26738AB-7BB1-486A-9C36-0A51E01C7CB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666040" y="1828800"/>
            <a:ext cx="4194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1261800" y="410148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1960B2C-45D9-458F-8E27-76FBD44B916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4194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66604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666040" y="410148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4257D5F-0373-4C0D-A35B-D2E638487E1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66604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1261800" y="4101480"/>
            <a:ext cx="8595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6401087-0023-4ED6-A8C6-1FBFC31259D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34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11292840" y="0"/>
            <a:ext cx="914040" cy="68576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indent="0">
              <a:lnSpc>
                <a:spcPct val="85000"/>
              </a:lnSpc>
              <a:buNone/>
            </a:pPr>
            <a:r>
              <a:rPr b="0" lang="ru-RU" sz="7200" spc="-52" strike="noStrike">
                <a:solidFill>
                  <a:srgbClr val="ffffff"/>
                </a:solidFill>
                <a:latin typeface="Century Schoolbook"/>
              </a:rPr>
              <a:t>Образец заголовка</a:t>
            </a:r>
            <a:endParaRPr b="0" lang="en-US" sz="7200" spc="-1" strike="noStrike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 rot="16200000">
            <a:off x="10797480" y="999000"/>
            <a:ext cx="1904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50" spc="-1" strike="noStrike">
                <a:solidFill>
                  <a:srgbClr val="808080"/>
                </a:solidFill>
                <a:latin typeface="Century Schoolbook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808080"/>
                </a:solidFill>
                <a:latin typeface="Century Schoolbook"/>
              </a:rPr>
              <a:t>&lt;дата/время&gt;</a:t>
            </a:r>
            <a:endParaRPr b="0" lang="ru-RU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 rot="16200000">
            <a:off x="9959400" y="4047120"/>
            <a:ext cx="3580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11292840" y="6172200"/>
            <a:ext cx="914040" cy="593280"/>
          </a:xfrm>
          <a:prstGeom prst="rect">
            <a:avLst/>
          </a:prstGeom>
          <a:noFill/>
          <a:ln w="0">
            <a:noFill/>
          </a:ln>
        </p:spPr>
        <p:txBody>
          <a:bodyPr lIns="45720" rIns="4572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3600" spc="-1" strike="noStrike">
                <a:solidFill>
                  <a:srgbClr val="a6a6a6"/>
                </a:solidFill>
                <a:latin typeface="Century Schoolbook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fld id="{03C91C16-EFA1-4A4C-ADF6-6832578CE1E1}" type="slidenum">
              <a:rPr b="0" lang="en-US" sz="3600" spc="-1" strike="noStrike">
                <a:solidFill>
                  <a:srgbClr val="a6a6a6"/>
                </a:solidFill>
                <a:latin typeface="Century Schoolbook"/>
              </a:rPr>
              <a:t>&lt;номер&gt;</a:t>
            </a:fld>
            <a:endParaRPr b="0" lang="ru-RU" sz="36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0" y="0"/>
            <a:ext cx="4568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5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9" strike="noStrike">
                <a:solidFill>
                  <a:srgbClr val="ffffff"/>
                </a:solidFill>
                <a:latin typeface="Century Schoolbook"/>
              </a:rPr>
              <a:t>Для правки структуры щёлкните мышью</a:t>
            </a:r>
            <a:endParaRPr b="0" lang="en-US" sz="1800" spc="9" strike="noStrike">
              <a:solidFill>
                <a:srgbClr val="ffffff"/>
              </a:solidFill>
              <a:latin typeface="Century Schoolbook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Schoolbook"/>
              </a:rPr>
              <a:t>Второй уровень структуры</a:t>
            </a:r>
            <a:endParaRPr b="0" lang="en-US" sz="1400" spc="-1" strike="noStrike">
              <a:solidFill>
                <a:srgbClr val="ffffff"/>
              </a:solidFill>
              <a:latin typeface="Century Schoolbook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Schoolbook"/>
              </a:rPr>
              <a:t>Третий уровень структуры</a:t>
            </a:r>
            <a:endParaRPr b="0" lang="en-US" sz="1400" spc="-1" strike="noStrike">
              <a:solidFill>
                <a:srgbClr val="ffffff"/>
              </a:solidFill>
              <a:latin typeface="Century Schoolbook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Schoolbook"/>
              </a:rPr>
              <a:t>Четвёртый уровень структуры</a:t>
            </a:r>
            <a:endParaRPr b="0" lang="en-US" sz="1400" spc="-1" strike="noStrike">
              <a:solidFill>
                <a:srgbClr val="ffffff"/>
              </a:solidFill>
              <a:latin typeface="Century Schoolbook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Schoolbook"/>
              </a:rPr>
              <a:t>Пятый уровень структуры</a:t>
            </a:r>
            <a:endParaRPr b="0" lang="en-US" sz="2000" spc="-1" strike="noStrike">
              <a:solidFill>
                <a:srgbClr val="ffffff"/>
              </a:solidFill>
              <a:latin typeface="Century Schoolbook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Schoolbook"/>
              </a:rPr>
              <a:t>Шестой уровень структуры</a:t>
            </a:r>
            <a:endParaRPr b="0" lang="en-US" sz="2000" spc="-1" strike="noStrike">
              <a:solidFill>
                <a:srgbClr val="ffffff"/>
              </a:solidFill>
              <a:latin typeface="Century Schoolbook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Schoolbook"/>
              </a:rPr>
              <a:t>Седьмой уровень структуры</a:t>
            </a:r>
            <a:endParaRPr b="0" lang="en-US" sz="2000" spc="-1" strike="noStrike">
              <a:solidFill>
                <a:srgbClr val="ffffff"/>
              </a:solidFill>
              <a:latin typeface="Century School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6"/>
          <p:cNvSpPr/>
          <p:nvPr/>
        </p:nvSpPr>
        <p:spPr>
          <a:xfrm>
            <a:off x="11292840" y="0"/>
            <a:ext cx="914040" cy="68576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ru-RU" sz="4400" spc="-52" strike="noStrike">
                <a:solidFill>
                  <a:srgbClr val="000000"/>
                </a:solidFill>
                <a:latin typeface="Century Schoolbook"/>
              </a:rPr>
              <a:t>Образец заголовка</a:t>
            </a:r>
            <a:endParaRPr b="0" lang="en-US" sz="44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261800" y="1828800"/>
            <a:ext cx="85950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182880" indent="-182880">
              <a:lnSpc>
                <a:spcPct val="95000"/>
              </a:lnSpc>
              <a:spcBef>
                <a:spcPts val="1400"/>
              </a:spcBef>
              <a:spcAft>
                <a:spcPts val="201"/>
              </a:spcAft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ru-RU" sz="1800" spc="9" strike="noStrike">
                <a:solidFill>
                  <a:srgbClr val="000000"/>
                </a:solidFill>
                <a:latin typeface="Century Schoolbook"/>
              </a:rPr>
              <a:t>Образец текста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lvl="1" marL="457200" indent="-18288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6f6f74"/>
              </a:buClr>
              <a:buFont typeface="Wingdings 2" charset="2"/>
              <a:buChar char=""/>
            </a:pPr>
            <a:r>
              <a:rPr b="0" lang="ru-RU" sz="1600" spc="-1" strike="noStrike">
                <a:solidFill>
                  <a:srgbClr val="262626"/>
                </a:solidFill>
                <a:latin typeface="Century Schoolbook"/>
              </a:rPr>
              <a:t>Второй уровень</a:t>
            </a:r>
            <a:endParaRPr b="0" lang="en-US" sz="1600" spc="-1" strike="noStrike">
              <a:solidFill>
                <a:srgbClr val="262626"/>
              </a:solidFill>
              <a:latin typeface="Century Schoolbook"/>
            </a:endParaRPr>
          </a:p>
          <a:p>
            <a:pPr lvl="2" marL="731520" indent="-18288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6f6f74"/>
              </a:buClr>
              <a:buFont typeface="Wingdings 2" charset="2"/>
              <a:buChar char=""/>
            </a:pPr>
            <a:r>
              <a:rPr b="0" lang="ru-RU" sz="1400" spc="-1" strike="noStrike">
                <a:solidFill>
                  <a:srgbClr val="262626"/>
                </a:solidFill>
                <a:latin typeface="Century Schoolbook"/>
              </a:rPr>
              <a:t>Третий уровень</a:t>
            </a:r>
            <a:endParaRPr b="0" lang="en-US" sz="1400" spc="-1" strike="noStrike">
              <a:solidFill>
                <a:srgbClr val="262626"/>
              </a:solidFill>
              <a:latin typeface="Century Schoolbook"/>
            </a:endParaRPr>
          </a:p>
          <a:p>
            <a:pPr lvl="3" marL="1005840" indent="-18288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6f6f74"/>
              </a:buClr>
              <a:buFont typeface="Wingdings 2" charset="2"/>
              <a:buChar char=""/>
            </a:pPr>
            <a:r>
              <a:rPr b="0" lang="ru-RU" sz="1400" spc="-1" strike="noStrike">
                <a:solidFill>
                  <a:srgbClr val="262626"/>
                </a:solidFill>
                <a:latin typeface="Century Schoolbook"/>
              </a:rPr>
              <a:t>Четвертый уровень</a:t>
            </a:r>
            <a:endParaRPr b="0" lang="en-US" sz="1400" spc="-1" strike="noStrike">
              <a:solidFill>
                <a:srgbClr val="262626"/>
              </a:solidFill>
              <a:latin typeface="Century Schoolbook"/>
            </a:endParaRPr>
          </a:p>
          <a:p>
            <a:pPr lvl="4" marL="1280160" indent="-18288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6f6f74"/>
              </a:buClr>
              <a:buFont typeface="Wingdings 2" charset="2"/>
              <a:buChar char=""/>
            </a:pPr>
            <a:r>
              <a:rPr b="0" lang="ru-RU" sz="1400" spc="-1" strike="noStrike">
                <a:solidFill>
                  <a:srgbClr val="262626"/>
                </a:solidFill>
                <a:latin typeface="Century Schoolbook"/>
              </a:rPr>
              <a:t>Пятый уровень</a:t>
            </a:r>
            <a:endParaRPr b="0" lang="en-US" sz="1400" spc="-1" strike="noStrike">
              <a:solidFill>
                <a:srgbClr val="262626"/>
              </a:solidFill>
              <a:latin typeface="Century Schoolbook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4"/>
          </p:nvPr>
        </p:nvSpPr>
        <p:spPr>
          <a:xfrm rot="16200000">
            <a:off x="10797480" y="999000"/>
            <a:ext cx="1904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50" spc="-1" strike="noStrike">
                <a:solidFill>
                  <a:srgbClr val="d9d9db"/>
                </a:solidFill>
                <a:latin typeface="Century Schoolbook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d9d9db"/>
                </a:solidFill>
                <a:latin typeface="Century Schoolbook"/>
              </a:rPr>
              <a:t>&lt;дата/время&gt;</a:t>
            </a:r>
            <a:endParaRPr b="0" lang="ru-RU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 idx="5"/>
          </p:nvPr>
        </p:nvSpPr>
        <p:spPr>
          <a:xfrm rot="16200000">
            <a:off x="9959400" y="4047120"/>
            <a:ext cx="3580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 idx="6"/>
          </p:nvPr>
        </p:nvSpPr>
        <p:spPr>
          <a:xfrm>
            <a:off x="11292840" y="6172200"/>
            <a:ext cx="914040" cy="593280"/>
          </a:xfrm>
          <a:prstGeom prst="rect">
            <a:avLst/>
          </a:prstGeom>
          <a:noFill/>
          <a:ln w="0">
            <a:noFill/>
          </a:ln>
        </p:spPr>
        <p:txBody>
          <a:bodyPr lIns="45720" rIns="4572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3600" spc="-1" strike="noStrike">
                <a:solidFill>
                  <a:srgbClr val="8e8e94"/>
                </a:solidFill>
                <a:latin typeface="Century Schoolbook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fld id="{93EEFE99-6F91-45C4-86AC-A0AA20E2BDF6}" type="slidenum">
              <a:rPr b="0" lang="en-US" sz="3600" spc="-1" strike="noStrike">
                <a:solidFill>
                  <a:srgbClr val="8e8e94"/>
                </a:solidFill>
                <a:latin typeface="Century Schoolbook"/>
              </a:rPr>
              <a:t>&lt;номер&gt;</a:t>
            </a:fld>
            <a:endParaRPr b="0" lang="ru-RU" sz="3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video" Target="../media/media3.mp4"/><Relationship Id="rId2" Type="http://schemas.microsoft.com/office/2007/relationships/media" Target="../media/media3.mp4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video" Target="../media/media5.mp4"/><Relationship Id="rId2" Type="http://schemas.microsoft.com/office/2007/relationships/media" Target="../media/media5.mp4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94720" y="455040"/>
            <a:ext cx="5624640" cy="3639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ru-RU" sz="5100" spc="-52" strike="noStrike">
                <a:solidFill>
                  <a:srgbClr val="ffffff"/>
                </a:solidFill>
                <a:latin typeface="Century Schoolbook"/>
                <a:ea typeface="Century Schoolbook"/>
              </a:rPr>
              <a:t>Основы Gamedev и VR-разработки</a:t>
            </a:r>
            <a:br>
              <a:rPr sz="5100"/>
            </a:br>
            <a:endParaRPr b="0" lang="en-US" sz="5100" spc="-1" strike="noStrike">
              <a:solidFill>
                <a:srgbClr val="ffffff"/>
              </a:solidFill>
              <a:latin typeface="Century Schoolbook"/>
            </a:endParaRPr>
          </a:p>
          <a:p>
            <a:pPr indent="0">
              <a:lnSpc>
                <a:spcPct val="90000"/>
              </a:lnSpc>
              <a:buNone/>
            </a:pPr>
            <a:r>
              <a:rPr b="1" lang="ru-RU" sz="3600" spc="-52" strike="noStrike">
                <a:solidFill>
                  <a:srgbClr val="ffffff"/>
                </a:solidFill>
                <a:latin typeface="Century Schoolbook"/>
                <a:ea typeface="Century Schoolbook"/>
              </a:rPr>
              <a:t>Головоломка </a:t>
            </a:r>
            <a:r>
              <a:rPr b="1" lang="en-US" sz="3600" spc="-52" strike="noStrike">
                <a:solidFill>
                  <a:srgbClr val="ffffff"/>
                </a:solidFill>
                <a:latin typeface="Angsana New"/>
                <a:ea typeface="Century Schoolbook"/>
              </a:rPr>
              <a:t>Quantum Vigilance</a:t>
            </a:r>
            <a:endParaRPr b="0" lang="en-US" sz="3600" spc="-1" strike="noStrike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515160" y="5253120"/>
            <a:ext cx="4565520" cy="968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5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ru-RU" sz="2000" spc="9" strike="noStrike">
                <a:solidFill>
                  <a:srgbClr val="ffffff"/>
                </a:solidFill>
                <a:latin typeface="Century Schoolbook"/>
              </a:rPr>
              <a:t>Выполнил: Акименко Д. И.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81400" y="671400"/>
            <a:ext cx="6537600" cy="4903200"/>
          </a:xfrm>
          <a:prstGeom prst="rect">
            <a:avLst/>
          </a:prstGeom>
          <a:ln w="0">
            <a:noFill/>
          </a:ln>
        </p:spPr>
      </p:pic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468560" y="950400"/>
            <a:ext cx="3501720" cy="3591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ru-RU" sz="3200" spc="-52" strike="noStrike">
                <a:solidFill>
                  <a:srgbClr val="000000"/>
                </a:solidFill>
                <a:latin typeface="Century Schoolbook"/>
              </a:rPr>
              <a:t>Призрачный рывок сквозь стены</a:t>
            </a:r>
            <a:endParaRPr b="0" lang="en-US" sz="3200" spc="-1" strike="noStrike">
              <a:solidFill>
                <a:srgbClr val="000000"/>
              </a:solidFill>
              <a:latin typeface="Century School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restart="whenNotActive" nodeType="interactiveSeq" fill="hold">
                <p:stCondLst>
                  <p:cond delay="0" evt="onClick">
                    <p:tgtEl>
                      <p:spTgt spid="103"/>
                    </p:tgtEl>
                  </p:cond>
                </p:stCondLst>
                <p:childTnLst>
                  <p:par>
                    <p:cTn id="3" fill="hold">
                      <p:stCondLst>
                        <p:cond delay="0" evt="onClick">
                          <p:tgtEl>
                            <p:spTgt spid="103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>
              <p:cMediaNode>
                <p:cTn>
                  <p:stCondLst>
                    <p:cond delay="indefinite"/>
                  </p:stCondLst>
                </p:cTn>
                <p:tgtEl>
                  <p:spTgt spid="10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54960" y="1078200"/>
            <a:ext cx="3501720" cy="3591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ru-RU" sz="2800" spc="-52" strike="noStrike">
                <a:solidFill>
                  <a:srgbClr val="000000"/>
                </a:solidFill>
                <a:latin typeface="Century Schoolbook"/>
              </a:rPr>
              <a:t>Цепляние за стены</a:t>
            </a:r>
            <a:endParaRPr b="0" lang="en-US" sz="2800" spc="-1" strike="noStrike">
              <a:solidFill>
                <a:srgbClr val="000000"/>
              </a:solidFill>
              <a:latin typeface="Century Schoolbook"/>
            </a:endParaRPr>
          </a:p>
        </p:txBody>
      </p:sp>
      <p:pic>
        <p:nvPicPr>
          <p:cNvPr id="10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857400" y="807480"/>
            <a:ext cx="7091640" cy="531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restart="whenNotActive" nodeType="interactiveSeq" fill="hold">
                <p:stCondLst>
                  <p:cond delay="0" evt="onClick">
                    <p:tgtEl>
                      <p:spTgt spid="106"/>
                    </p:tgtEl>
                  </p:cond>
                </p:stCondLst>
                <p:childTnLst>
                  <p:par>
                    <p:cTn id="9" fill="hold">
                      <p:stCondLst>
                        <p:cond delay="0" evt="onClick">
                          <p:tgtEl>
                            <p:spTgt spid="106"/>
                          </p:tgtEl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>
              <p:cMediaNode>
                <p:cTn>
                  <p:stCondLst>
                    <p:cond delay="indefinite"/>
                  </p:stCondLst>
                </p:cTn>
                <p:tgtEl>
                  <p:spTgt spid="10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922320" y="2851920"/>
            <a:ext cx="9463320" cy="3639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ru-RU" sz="5400" spc="-52" strike="noStrike">
                <a:solidFill>
                  <a:srgbClr val="ffffff"/>
                </a:solidFill>
                <a:latin typeface="Century Schoolbook"/>
              </a:rPr>
              <a:t>Разработка. Пара демонстрационных деталей.</a:t>
            </a:r>
            <a:endParaRPr b="0" lang="en-US" sz="5400" spc="-1" strike="noStrike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1261800" y="4800600"/>
            <a:ext cx="9417960" cy="1691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buNone/>
            </a:pPr>
            <a:endParaRPr b="0" lang="ru-RU" sz="2200" spc="9" strike="noStrike">
              <a:solidFill>
                <a:srgbClr val="bfbfbf"/>
              </a:solidFill>
              <a:latin typeface="Century School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696360" y="751320"/>
            <a:ext cx="6033960" cy="1096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5000"/>
          </a:bodyPr>
          <a:p>
            <a:pPr indent="0">
              <a:lnSpc>
                <a:spcPct val="90000"/>
              </a:lnSpc>
              <a:buNone/>
            </a:pPr>
            <a:r>
              <a:rPr b="0" lang="ru-RU" sz="4400" spc="-52" strike="noStrike">
                <a:solidFill>
                  <a:srgbClr val="000000"/>
                </a:solidFill>
                <a:latin typeface="Century Schoolbook"/>
              </a:rPr>
              <a:t>Призрачный рывок сквозь стены</a:t>
            </a:r>
            <a:endParaRPr b="0" lang="en-US" sz="44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30280" y="1136880"/>
            <a:ext cx="652536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2000"/>
          </a:bodyPr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class Player(PhysicsEntity):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# ...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def update(self, tilemap, movement=(0,0)):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super().update(tilemap, movement=movement, dash=self.dash)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# </a:t>
            </a:r>
            <a:r>
              <a:rPr b="0" lang="ru-RU" sz="1800" spc="9" strike="noStrike">
                <a:solidFill>
                  <a:srgbClr val="000000"/>
                </a:solidFill>
                <a:latin typeface="Consolas"/>
              </a:rPr>
              <a:t>Обработка даша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ru-RU" sz="1800" spc="9" strike="noStrike">
                <a:solidFill>
                  <a:srgbClr val="000000"/>
                </a:solidFill>
                <a:latin typeface="Consolas"/>
              </a:rPr>
              <a:t>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if self.dashing != 0: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# </a:t>
            </a:r>
            <a:r>
              <a:rPr b="0" lang="ru-RU" sz="1800" spc="9" strike="noStrike">
                <a:solidFill>
                  <a:srgbClr val="000000"/>
                </a:solidFill>
                <a:latin typeface="Consolas"/>
              </a:rPr>
              <a:t>Фазовый коллайдер: игнорируем стены, двигаемся строго по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dashing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self.velocity[0] = abs(self.dashing) / self.dashing * config.DASH_SPEED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if abs(self.dashing) == 1: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    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# </a:t>
            </a:r>
            <a:r>
              <a:rPr b="0" lang="ru-RU" sz="1800" spc="9" strike="noStrike">
                <a:solidFill>
                  <a:srgbClr val="000000"/>
                </a:solidFill>
                <a:latin typeface="Consolas"/>
              </a:rPr>
              <a:t>Конец даша — проверяем смертельный контакт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ru-RU" sz="1800" spc="9" strike="noStrike">
                <a:solidFill>
                  <a:srgbClr val="000000"/>
                </a:solidFill>
                <a:latin typeface="Consolas"/>
              </a:rPr>
              <a:t>        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self.dash = False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    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for rect in tilemap.physics_tiles_around(self.pos):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        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if self.rect().colliderect(rect):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            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self.is_death = True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br>
              <a:rPr sz="1800"/>
            </a:b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def Phantom_dash(self):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if self.dashing == 0 and self.stamina &gt; 0: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self.stamina -= config.DASH_STAMINA_COST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self.dashing = -config.DASH_POWER if self.flip else config.DASH_POWER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self.dash = True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br>
              <a:rPr sz="1800"/>
            </a:b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11" name="Прямоугольник 6"/>
          <p:cNvSpPr/>
          <p:nvPr/>
        </p:nvSpPr>
        <p:spPr>
          <a:xfrm>
            <a:off x="6830640" y="1950840"/>
            <a:ext cx="4455720" cy="42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entury Schoolbook"/>
              </a:rPr>
              <a:t>Phantom_dash() — активирует рывок, списывает стамину и задаёт dashing (±config.DASH_POWER).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ru-RU" sz="1800" spc="-1" strike="noStrike">
                <a:solidFill>
                  <a:srgbClr val="000000"/>
                </a:solidFill>
                <a:latin typeface="Century Schoolbook"/>
              </a:rPr>
              <a:t>update() — пока dashing≠0, устанавливает фиксированную скорость config.DASH_SPEED, пропуская коллизии; на выходе из фазы — проверяет столкновения и может инициировать гибель.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ru-RU" sz="1800" spc="-1" strike="noStrike">
                <a:solidFill>
                  <a:srgbClr val="000000"/>
                </a:solidFill>
                <a:latin typeface="Century Schoolbook"/>
              </a:rPr>
              <a:t>Эта механика позволяет дрону мгновенно «фазироваться» сквозь тонкие барьеры, оставляя после себя квантовый след для решения головоломок.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292680" y="195120"/>
            <a:ext cx="8713800" cy="65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6000"/>
          </a:bodyPr>
          <a:p>
            <a:pPr indent="0">
              <a:lnSpc>
                <a:spcPct val="90000"/>
              </a:lnSpc>
              <a:buNone/>
            </a:pPr>
            <a:r>
              <a:rPr b="0" lang="ru-RU" sz="4400" spc="-52" strike="noStrike">
                <a:solidFill>
                  <a:srgbClr val="000000"/>
                </a:solidFill>
                <a:latin typeface="Century Schoolbook"/>
              </a:rPr>
              <a:t>Цепляние за стены</a:t>
            </a:r>
            <a:endParaRPr b="0" lang="en-US" sz="44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0" y="917280"/>
            <a:ext cx="11347200" cy="4736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def camera_load(self):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# </a:t>
            </a:r>
            <a:r>
              <a:rPr b="0" lang="ru-RU" sz="1800" spc="9" strike="noStrike">
                <a:solidFill>
                  <a:srgbClr val="000000"/>
                </a:solidFill>
                <a:latin typeface="Consolas"/>
              </a:rPr>
              <a:t>Переход камеры в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only_x </a:t>
            </a:r>
            <a:r>
              <a:rPr b="0" lang="ru-RU" sz="1800" spc="9" strike="noStrike">
                <a:solidFill>
                  <a:srgbClr val="000000"/>
                </a:solidFill>
                <a:latin typeface="Consolas"/>
              </a:rPr>
              <a:t>при достижении конца второго уровня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ru-RU" sz="1800" spc="9" strike="noStrike">
                <a:solidFill>
                  <a:srgbClr val="000000"/>
                </a:solidFill>
                <a:latin typeface="Consolas"/>
              </a:rPr>
              <a:t>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if self.level == 2 and self.player.pos[0] &gt; config.LEVEL2_CAMERA_SWITCH_X: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self.tilemap.camera_info = "only_x"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br>
              <a:rPr sz="1800"/>
            </a:b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match self.tilemap.camera_info: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case "only_x":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# </a:t>
            </a:r>
            <a:r>
              <a:rPr b="0" lang="ru-RU" sz="1800" spc="9" strike="noStrike">
                <a:solidFill>
                  <a:srgbClr val="000000"/>
                </a:solidFill>
                <a:latin typeface="Consolas"/>
              </a:rPr>
              <a:t>Центрирование по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X, Y </a:t>
            </a:r>
            <a:r>
              <a:rPr b="0" lang="ru-RU" sz="1800" spc="9" strike="noStrike">
                <a:solidFill>
                  <a:srgbClr val="000000"/>
                </a:solidFill>
                <a:latin typeface="Consolas"/>
              </a:rPr>
              <a:t>остаётся зафиксированным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ru-RU" sz="1800" spc="9" strike="noStrike">
                <a:solidFill>
                  <a:srgbClr val="000000"/>
                </a:solidFill>
                <a:latin typeface="Consolas"/>
              </a:rPr>
              <a:t>    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self.camera_shift[0] = int(self.player.pos[0]) - config.DISPLAY_WIDTH // 2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if self.camera_shift[0] &lt; 0: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    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self.camera_shift[0] = 0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case "free":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# </a:t>
            </a:r>
            <a:r>
              <a:rPr b="0" lang="ru-RU" sz="1800" spc="9" strike="noStrike">
                <a:solidFill>
                  <a:srgbClr val="000000"/>
                </a:solidFill>
                <a:latin typeface="Consolas"/>
              </a:rPr>
              <a:t>Свободная камера: центр по обеим осям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ru-RU" sz="1800" spc="9" strike="noStrike">
                <a:solidFill>
                  <a:srgbClr val="000000"/>
                </a:solidFill>
                <a:latin typeface="Consolas"/>
              </a:rPr>
              <a:t>    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self.camera_shift[0] = int(self.player.pos[0]) - config.DISPLAY_WIDTH // 2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30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            </a:t>
            </a:r>
            <a:r>
              <a:rPr b="0" lang="en-US" sz="1800" spc="9" strike="noStrike">
                <a:solidFill>
                  <a:srgbClr val="000000"/>
                </a:solidFill>
                <a:latin typeface="Consolas"/>
              </a:rPr>
              <a:t>self.camera_shift[1] = int(self.player.pos[1]) - config.DISPLAY_HEIGHT // 2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14" name="Прямоугольник 6"/>
          <p:cNvSpPr/>
          <p:nvPr/>
        </p:nvSpPr>
        <p:spPr>
          <a:xfrm>
            <a:off x="137160" y="5042160"/>
            <a:ext cx="11103480" cy="13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Century Schoolbook"/>
              </a:rPr>
              <a:t>    </a:t>
            </a:r>
            <a:r>
              <a:rPr b="0" lang="ru-RU" sz="1600" spc="-1" strike="noStrike">
                <a:solidFill>
                  <a:srgbClr val="000000"/>
                </a:solidFill>
                <a:latin typeface="Century Schoolbook"/>
              </a:rPr>
              <a:t>Проверяем: если на 2-м уровне player.pos[0] превысил порог LEVEL2_CAMERA_SWITCH_X, принудительно включаем режим "only_x".</a:t>
            </a:r>
            <a:br>
              <a:rPr sz="1600"/>
            </a:br>
            <a:r>
              <a:rPr b="0" lang="ru-RU" sz="1600" spc="-1" strike="noStrike">
                <a:solidFill>
                  <a:srgbClr val="000000"/>
                </a:solidFill>
                <a:latin typeface="Century Schoolbook"/>
              </a:rPr>
              <a:t>    В "only_x" двигаем только по горизонтали, оставляя вертикальный сдвиг неизменным (например, установленным заранее).</a:t>
            </a:r>
            <a:br>
              <a:rPr sz="1600"/>
            </a:br>
            <a:r>
              <a:rPr b="0" lang="ru-RU" sz="1600" spc="-1" strike="noStrike">
                <a:solidFill>
                  <a:srgbClr val="000000"/>
                </a:solidFill>
                <a:latin typeface="Century Schoolbook"/>
              </a:rPr>
              <a:t>    В "free" камера следует за игроком в обеих координатах.</a:t>
            </a:r>
            <a:br>
              <a:rPr sz="1600"/>
            </a:br>
            <a:r>
              <a:rPr b="0" lang="ru-RU" sz="1600" spc="-1" strike="noStrike">
                <a:solidFill>
                  <a:srgbClr val="000000"/>
                </a:solidFill>
                <a:latin typeface="Century Schoolbook"/>
              </a:rPr>
              <a:t>Этот блок даёт плавный переход от свободы обзора к фиксации по высоте без использования триггерных зон на карте.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914400" y="3108960"/>
            <a:ext cx="7369560" cy="2682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US" sz="5400" spc="-52" strike="noStrike">
                <a:solidFill>
                  <a:srgbClr val="000000"/>
                </a:solidFill>
                <a:latin typeface="Century Schoolbook"/>
              </a:rPr>
              <a:t>Спасибо за внимание</a:t>
            </a:r>
            <a:endParaRPr b="0" lang="en-US" sz="5400" spc="-1" strike="noStrike">
              <a:solidFill>
                <a:srgbClr val="000000"/>
              </a:solidFill>
              <a:latin typeface="Century School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61160" y="1371600"/>
            <a:ext cx="10890720" cy="1096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ru-RU" sz="3600" spc="-52" strike="noStrike">
                <a:solidFill>
                  <a:srgbClr val="000000"/>
                </a:solidFill>
                <a:latin typeface="Times New Roman"/>
              </a:rPr>
              <a:t>  </a:t>
            </a:r>
            <a:r>
              <a:rPr b="0" lang="ru-RU" sz="3600" spc="-52" strike="noStrike">
                <a:solidFill>
                  <a:srgbClr val="000000"/>
                </a:solidFill>
                <a:latin typeface="Century Schoolbook"/>
              </a:rPr>
              <a:t>Идея игры</a:t>
            </a:r>
            <a:endParaRPr b="0" lang="en-US" sz="3600" spc="-1" strike="noStrike">
              <a:solidFill>
                <a:srgbClr val="000000"/>
              </a:solidFill>
              <a:latin typeface="Century Schoolbook"/>
            </a:endParaRPr>
          </a:p>
          <a:p>
            <a:pPr indent="0">
              <a:lnSpc>
                <a:spcPct val="90000"/>
              </a:lnSpc>
              <a:buNone/>
            </a:pPr>
            <a:endParaRPr b="0" lang="en-US" sz="44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837720" y="2210040"/>
            <a:ext cx="9869760" cy="3565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5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1" lang="ru-RU" sz="1800" spc="9" strike="noStrike">
                <a:solidFill>
                  <a:srgbClr val="000000"/>
                </a:solidFill>
                <a:latin typeface="Century Schoolbook"/>
              </a:rPr>
              <a:t>Quantum Vigilance</a:t>
            </a:r>
            <a:r>
              <a:rPr b="0" lang="ru-RU" sz="1800" spc="9" strike="noStrike">
                <a:solidFill>
                  <a:srgbClr val="000000"/>
                </a:solidFill>
                <a:latin typeface="Century Schoolbook"/>
              </a:rPr>
              <a:t> — вы VIGIL-9, автономный ремонтный дрон в кристаллических пещерах Nexus Prime, чьи взгляд и внимание оживляют или дематериализуют мир, позволяя стабилизировать нестабильный квантовый реактор.</a:t>
            </a:r>
            <a:endParaRPr b="0" lang="en-US" sz="1800" spc="9" strike="noStrike">
              <a:solidFill>
                <a:srgbClr val="000000"/>
              </a:solidFill>
              <a:latin typeface="Century School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0480" y="3499920"/>
            <a:ext cx="6135120" cy="3639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ru-RU" sz="5100" spc="-52" strike="noStrike">
                <a:solidFill>
                  <a:srgbClr val="ffffff"/>
                </a:solidFill>
                <a:latin typeface="Century Schoolbook"/>
                <a:ea typeface="Century Schoolbook"/>
              </a:rPr>
              <a:t>Концепты механик</a:t>
            </a:r>
            <a:endParaRPr b="0" lang="en-US" sz="5100" spc="-1" strike="noStrike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1261800" y="4800600"/>
            <a:ext cx="9417960" cy="1691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buNone/>
            </a:pPr>
            <a:endParaRPr b="0" lang="ru-RU" sz="2200" spc="9" strike="noStrike">
              <a:solidFill>
                <a:srgbClr val="bfbfbf"/>
              </a:solidFill>
              <a:latin typeface="Century School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07640" y="1418040"/>
            <a:ext cx="3156120" cy="3591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ru-RU" sz="3200" spc="-52" strike="noStrike">
                <a:solidFill>
                  <a:srgbClr val="000000"/>
                </a:solidFill>
                <a:latin typeface="Century Schoolbook"/>
              </a:rPr>
              <a:t>Общая концепция </a:t>
            </a:r>
            <a:r>
              <a:rPr b="0" lang="en-US" sz="3200" spc="-52" strike="noStrike">
                <a:solidFill>
                  <a:srgbClr val="000000"/>
                </a:solidFill>
                <a:latin typeface="Century Schoolbook"/>
              </a:rPr>
              <a:t>Quantum Vigilance</a:t>
            </a:r>
            <a:endParaRPr b="0" lang="en-US" sz="32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92" name="Rectangle 1"/>
          <p:cNvSpPr/>
          <p:nvPr/>
        </p:nvSpPr>
        <p:spPr>
          <a:xfrm>
            <a:off x="2430720" y="568800"/>
            <a:ext cx="8663760" cy="557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spAutoFit/>
          </a:bodyPr>
          <a:p>
            <a:pPr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Жанр -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Иммерсивная перцептивная головоломка с динамичной физикой и адаптивной средой.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Сеттинг -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Кристаллические пещеры Nexus Prime, где реальность материализуется под взглядом VIGIL-9.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Главный герой -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VIGIL-9 — автономный ремонтный дрон в глубинах квантового реактора.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Ключевые механики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Phantom Dash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: мгновенный фазовый рывок сквозь тонкие преграды, оставляющий квантовый след.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Wall Cling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: фиксация на вертикальных поверхностях и последующий wall-jump для вертикальных пазлов.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Цель игры -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Стабилизировать нестабильный квантовый реактор за 15 минут.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Атмосфера и визуал</a:t>
            </a:r>
            <a:br>
              <a:rPr sz="1800"/>
            </a:b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Мрачные пещеры, кристаллические образования, световые эффекты, реагирующие на фокус внимания.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281160" y="1499040"/>
            <a:ext cx="3501720" cy="3591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ru-RU" sz="3200" spc="-52" strike="noStrike">
                <a:solidFill>
                  <a:srgbClr val="000000"/>
                </a:solidFill>
                <a:latin typeface="Century Schoolbook"/>
              </a:rPr>
              <a:t>Призрачный рывок сквозь стены</a:t>
            </a:r>
            <a:endParaRPr b="0" lang="en-US" sz="32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94" name="Rectangle 2"/>
          <p:cNvSpPr/>
          <p:nvPr/>
        </p:nvSpPr>
        <p:spPr>
          <a:xfrm>
            <a:off x="3495600" y="983520"/>
            <a:ext cx="7641000" cy="557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spAutoFit/>
          </a:bodyPr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Название механики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: Phantom Dash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Суть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: молниеносный рывок, позволяющий VIGIL-9 проходить сквозь тонкие преграды и разрушать «квантовые завесы».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Как это работает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Игрок нажимает кнопку рывка: активируется даш, скорость мгновенно увеличивается.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Во время даша коллайдер VIGIL-9 становится «фазовым» — он не сталкивается с объектами типа стен и барьеров.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Завершение даша оставляет после себя краткий «квантовый след», который может стимулировать окружение (подсветка, активация механизмов).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Применение в геймплее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Преодоление разрывов и ловушек: быстрый проход через узкие щели в кристаллических образованиях.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Решение головоломок: задание траектории рывка таким образом, чтобы активировать дальние сенсоры.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281160" y="1499040"/>
            <a:ext cx="3501720" cy="3591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ru-RU" sz="3200" spc="-52" strike="noStrike">
                <a:solidFill>
                  <a:srgbClr val="000000"/>
                </a:solidFill>
                <a:latin typeface="Century Schoolbook"/>
              </a:rPr>
              <a:t>Цепляние за стены</a:t>
            </a:r>
            <a:endParaRPr b="0" lang="en-US" sz="3200" spc="-1" strike="noStrike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96" name="Rectangle 1"/>
          <p:cNvSpPr/>
          <p:nvPr/>
        </p:nvSpPr>
        <p:spPr>
          <a:xfrm>
            <a:off x="3017520" y="577800"/>
            <a:ext cx="8076960" cy="61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spAutoFit/>
          </a:bodyPr>
          <a:p>
            <a:pPr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Название механики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: Wall Cling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Суть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: способность VIGIL-9 фиксировать корпус на вертикальных поверхностях и планировать прыжки.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Как это работает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При столкновении с вертикальной плитой во время прыжка дрон автоматически «цепляется» и прекращает падение.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Во время цепляния расходуется запас энергии (стамина), позволяющий удерживаться до 3–5 секунд.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Повторный прыжок от стены (wall-jump) даёт возможность менять направление и достигать ранее недоступных участков.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Применение в геймплее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Вертикальные пазлы: комбинировать цепляние и рывок для подъёма по узким шахтам.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Визуал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Светящаяся полоска на месте контакта с поверхностью (кинетический глитч-эффект).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Лёгкое колебание корпуса дрона в момент цепляния.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960480" y="3499920"/>
            <a:ext cx="6135120" cy="3639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ru-RU" sz="5100" spc="-52" strike="noStrike">
                <a:solidFill>
                  <a:srgbClr val="ffffff"/>
                </a:solidFill>
                <a:latin typeface="Century Schoolbook"/>
                <a:ea typeface="Century Schoolbook"/>
              </a:rPr>
              <a:t>Демонстрация игры</a:t>
            </a:r>
            <a:endParaRPr b="0" lang="en-US" sz="5100" spc="-1" strike="noStrike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1261800" y="4800600"/>
            <a:ext cx="9417960" cy="1691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buNone/>
            </a:pPr>
            <a:endParaRPr b="0" lang="ru-RU" sz="2200" spc="9" strike="noStrike">
              <a:solidFill>
                <a:srgbClr val="bfbfbf"/>
              </a:solidFill>
              <a:latin typeface="Century School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4" descr=""/>
          <p:cNvPicPr/>
          <p:nvPr/>
        </p:nvPicPr>
        <p:blipFill>
          <a:blip r:embed="rId1"/>
          <a:stretch/>
        </p:blipFill>
        <p:spPr>
          <a:xfrm>
            <a:off x="312840" y="403560"/>
            <a:ext cx="7630200" cy="6096600"/>
          </a:xfrm>
          <a:prstGeom prst="rect">
            <a:avLst/>
          </a:prstGeom>
          <a:ln w="0">
            <a:noFill/>
          </a:ln>
          <a:scene3d>
            <a:camera prst="perspectiveRight"/>
            <a:lightRig dir="t" rig="threePt"/>
          </a:scene3d>
        </p:spPr>
      </p:pic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851240" y="1186560"/>
            <a:ext cx="3501720" cy="3591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ru-RU" sz="3200" spc="-52" strike="noStrike">
                <a:solidFill>
                  <a:srgbClr val="000000"/>
                </a:solidFill>
                <a:latin typeface="Century Schoolbook"/>
              </a:rPr>
              <a:t>Главное меню</a:t>
            </a:r>
            <a:endParaRPr b="0" lang="en-US" sz="3200" spc="-1" strike="noStrike">
              <a:solidFill>
                <a:srgbClr val="000000"/>
              </a:solidFill>
              <a:latin typeface="Century School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1" descr=""/>
          <p:cNvPicPr/>
          <p:nvPr/>
        </p:nvPicPr>
        <p:blipFill>
          <a:blip r:embed="rId1"/>
          <a:stretch/>
        </p:blipFill>
        <p:spPr>
          <a:xfrm>
            <a:off x="4236480" y="392040"/>
            <a:ext cx="6855480" cy="6096600"/>
          </a:xfrm>
          <a:prstGeom prst="rect">
            <a:avLst/>
          </a:prstGeom>
          <a:ln w="0">
            <a:noFill/>
          </a:ln>
          <a:scene3d>
            <a:camera prst="perspectiveLeft"/>
            <a:lightRig dir="t" rig="threePt"/>
          </a:scene3d>
        </p:spPr>
      </p:pic>
      <p:sp>
        <p:nvSpPr>
          <p:cNvPr id="102" name="Прямоугольник 2"/>
          <p:cNvSpPr/>
          <p:nvPr/>
        </p:nvSpPr>
        <p:spPr>
          <a:xfrm>
            <a:off x="0" y="1855440"/>
            <a:ext cx="4455720" cy="28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Century Schoolbook"/>
              </a:rPr>
              <a:t>Вы, дрон VIGIL-9, пробуждаетесь в кристаллических пещерах Nexus Prime с незавершённой загрузкой системы и нестабильными квантовыми ядрами. Датчики фиксируют нарастающие аномалии в реакторе, грозящие коллапсом, — и только вы способны стабилизировать ядро и осветить эти тёмные глубины.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63</TotalTime>
  <Words>468</Words>
  <Paragraphs>96</Paragraphs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subject/>
  <dc:description/>
  <cp:lastModifiedBy/>
  <dcterms:created xsi:type="dcterms:W3CDTF">2025-06-26T12:11:54Z</dcterms:created>
  <dcterms:modified xsi:type="dcterms:W3CDTF">2025-06-28T22:05:15Z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15</vt:i4>
  </property>
</Properties>
</file>